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badi" panose="020B0604020104020204" pitchFamily="34" charset="0"/>
      <p:regular r:id="rId14"/>
    </p:embeddedFont>
    <p:embeddedFont>
      <p:font typeface="Amasis MT Pro Black" panose="02040A04050005020304" pitchFamily="18" charset="0"/>
      <p:bold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19607D-1A30-481F-9892-D59EED21BFE7}" v="22" dt="2023-11-03T16:04:24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73146" autoAdjust="0"/>
  </p:normalViewPr>
  <p:slideViewPr>
    <p:cSldViewPr>
      <p:cViewPr varScale="1">
        <p:scale>
          <a:sx n="50" d="100"/>
          <a:sy n="50" d="100"/>
        </p:scale>
        <p:origin x="9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2" y="1580430"/>
            <a:ext cx="5677468" cy="5663943"/>
            <a:chOff x="-1" y="-47625"/>
            <a:chExt cx="7569957" cy="7551922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-1" y="151859"/>
              <a:ext cx="7569956" cy="735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pt-PT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pt-PT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Animals is top the 1 category which means that the vast majority of your audience may be animal lovers or they  </a:t>
              </a:r>
            </a:p>
            <a:p>
              <a:pPr>
                <a:lnSpc>
                  <a:spcPts val="2660"/>
                </a:lnSpc>
              </a:pPr>
              <a:r>
                <a:rPr lang="pt-PT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enjoy being connected to the natural world.</a:t>
              </a:r>
            </a:p>
            <a:p>
              <a:pPr>
                <a:lnSpc>
                  <a:spcPts val="2660"/>
                </a:lnSpc>
              </a:pPr>
              <a:endParaRPr lang="pt-PT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pt-PT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pt-PT" sz="32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pt-PT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Science is the second most popular category but Education is in the bottom 7 in terms of popularity. This could be because science content is more visual.  You could find a way to make </a:t>
              </a:r>
              <a:r>
                <a:rPr lang="pt-PT" spc="-19">
                  <a:solidFill>
                    <a:srgbClr val="000000"/>
                  </a:solidFill>
                  <a:latin typeface="Graphik Regular" panose="020B0503030202060203" pitchFamily="34" charset="0"/>
                </a:rPr>
                <a:t>Education content more </a:t>
              </a:r>
              <a:r>
                <a:rPr lang="pt-PT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fun and visual.</a:t>
              </a:r>
            </a:p>
            <a:p>
              <a:pPr>
                <a:lnSpc>
                  <a:spcPts val="2660"/>
                </a:lnSpc>
              </a:pPr>
              <a:endParaRPr lang="pt-PT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endParaRPr lang="pt-PT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endParaRPr lang="pt-PT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endParaRPr lang="pt-PT" sz="3200" b="1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endParaRPr lang="pt-PT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516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pt-PT" sz="32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Analysis</a:t>
              </a:r>
              <a:endParaRPr lang="en-US" sz="3200" b="1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9868" y="8763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629855" y="184771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pt-PT" dirty="0"/>
              <a:t>                                                                                     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en-US" dirty="0"/>
              <a:t>                                                                            </a:t>
            </a:r>
            <a:r>
              <a:rPr lang="en-US" sz="2000" dirty="0">
                <a:latin typeface="Abadi" panose="020B0604020104020204" pitchFamily="34" charset="0"/>
              </a:rPr>
              <a:t>Social Buzz is a technology company that is growing </a:t>
            </a:r>
          </a:p>
          <a:p>
            <a:r>
              <a:rPr lang="en-US" sz="2000" dirty="0">
                <a:latin typeface="Abadi" panose="020B0604020104020204" pitchFamily="34" charset="0"/>
              </a:rPr>
              <a:t>                                                              faster than anticipated and needs help</a:t>
            </a:r>
          </a:p>
          <a:p>
            <a:r>
              <a:rPr lang="en-US" sz="2000" dirty="0">
                <a:latin typeface="Abadi" panose="020B0604020104020204" pitchFamily="34" charset="0"/>
              </a:rPr>
              <a:t>                                                               overseeing their scaling process effectively.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                                                               Accenture is running a 3 month initial project </a:t>
            </a:r>
          </a:p>
          <a:p>
            <a:r>
              <a:rPr lang="en-US" sz="2000" dirty="0">
                <a:latin typeface="Abadi" panose="020B0604020104020204" pitchFamily="34" charset="0"/>
              </a:rPr>
              <a:t>                                                       that will provide Social Buzz with the following</a:t>
            </a:r>
            <a:r>
              <a:rPr lang="pt-PT" sz="2000" dirty="0">
                <a:latin typeface="Abadi" panose="020B06040201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badi" panose="020B0604020104020204" pitchFamily="34" charset="0"/>
              </a:rPr>
              <a:t>An audit of their big data practices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badi" panose="020B0604020104020204" pitchFamily="34" charset="0"/>
              </a:rPr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Abadi" panose="020B0604020104020204" pitchFamily="34" charset="0"/>
              </a:rPr>
              <a:t>An analysis that highlights the top 5</a:t>
            </a:r>
          </a:p>
          <a:p>
            <a:r>
              <a:rPr lang="pt-PT" sz="2000" dirty="0">
                <a:latin typeface="Abadi" panose="020B0604020104020204" pitchFamily="34" charset="0"/>
              </a:rPr>
              <a:t>    categories with the largest aggregate</a:t>
            </a:r>
          </a:p>
          <a:p>
            <a:r>
              <a:rPr lang="pt-PT" sz="2000" dirty="0">
                <a:latin typeface="Abadi" panose="020B0604020104020204" pitchFamily="34" charset="0"/>
              </a:rPr>
              <a:t>    popularity.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5172667" y="-49610"/>
            <a:ext cx="5602277" cy="5614222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610471" y="1526395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76200" y="-1143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                    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                                              </a:t>
            </a:r>
            <a:r>
              <a:rPr lang="en-AU" sz="2800" dirty="0">
                <a:solidFill>
                  <a:schemeClr val="bg1"/>
                </a:solidFill>
              </a:rPr>
              <a:t>Client  has reached a massive scale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               in recent years and does not have 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                the resources internally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                 to manage and maintain the scaling 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                   process.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  </a:t>
            </a:r>
          </a:p>
          <a:p>
            <a:r>
              <a:rPr lang="en-AU" sz="2800" dirty="0">
                <a:solidFill>
                  <a:schemeClr val="bg1"/>
                </a:solidFill>
              </a:rPr>
              <a:t> 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Analysis that highlights the top 5 categories with</a:t>
            </a: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the largest aggregate popularity.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                                  </a:t>
            </a:r>
          </a:p>
          <a:p>
            <a:endParaRPr lang="en-AU" sz="2800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r>
                <a:rPr lang="pt-PT" dirty="0"/>
                <a:t>Fffkfjjhjfhhfhhh                         MY</a:t>
              </a:r>
              <a:endParaRPr lang="en-US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D0A721-7880-7AC7-07A3-8828D44E9AEE}"/>
              </a:ext>
            </a:extLst>
          </p:cNvPr>
          <p:cNvSpPr txBox="1"/>
          <p:nvPr/>
        </p:nvSpPr>
        <p:spPr>
          <a:xfrm>
            <a:off x="14293091" y="1638300"/>
            <a:ext cx="1865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Myself</a:t>
            </a:r>
          </a:p>
          <a:p>
            <a:r>
              <a:rPr lang="en-US" sz="2400" dirty="0"/>
              <a:t>Data Analyst</a:t>
            </a:r>
            <a:endParaRPr lang="pt-PT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25F10-3C38-CEE8-A3A2-E9D53416B51A}"/>
              </a:ext>
            </a:extLst>
          </p:cNvPr>
          <p:cNvSpPr txBox="1"/>
          <p:nvPr/>
        </p:nvSpPr>
        <p:spPr>
          <a:xfrm>
            <a:off x="14101152" y="4961740"/>
            <a:ext cx="2378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Marcus Rompton</a:t>
            </a:r>
          </a:p>
          <a:p>
            <a:r>
              <a:rPr lang="en-US" sz="2400" dirty="0"/>
              <a:t> Senior Principle</a:t>
            </a:r>
            <a:endParaRPr lang="pt-PT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45FFF8-4EB7-A879-5AED-DBFCB9B8A6B0}"/>
              </a:ext>
            </a:extLst>
          </p:cNvPr>
          <p:cNvSpPr txBox="1"/>
          <p:nvPr/>
        </p:nvSpPr>
        <p:spPr>
          <a:xfrm>
            <a:off x="14065161" y="7599331"/>
            <a:ext cx="323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Andrew Fleming</a:t>
            </a:r>
          </a:p>
          <a:p>
            <a:r>
              <a:rPr lang="pt-PT" sz="2400" dirty="0"/>
              <a:t>Chief Technical Architect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46492" y="2775705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3" name="Group 13" descr="hnhhi&#10;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 descr="    cvv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35460" y="1439245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  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D648E5-9642-2798-76CE-0D02EBF1E62A}"/>
              </a:ext>
            </a:extLst>
          </p:cNvPr>
          <p:cNvSpPr txBox="1"/>
          <p:nvPr/>
        </p:nvSpPr>
        <p:spPr>
          <a:xfrm>
            <a:off x="6154977" y="2931536"/>
            <a:ext cx="3055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000" dirty="0">
                <a:solidFill>
                  <a:schemeClr val="bg1"/>
                </a:solidFill>
                <a:latin typeface="+mj-lt"/>
              </a:rPr>
              <a:t>Data Cleaning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B033AC-A037-05AC-1E19-08BB96CAF013}"/>
              </a:ext>
            </a:extLst>
          </p:cNvPr>
          <p:cNvSpPr txBox="1"/>
          <p:nvPr/>
        </p:nvSpPr>
        <p:spPr>
          <a:xfrm>
            <a:off x="8045120" y="4475019"/>
            <a:ext cx="3689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chemeClr val="bg1"/>
                </a:solidFill>
              </a:rPr>
              <a:t>Data Modelling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124FF8-9993-3A51-BEAD-238828F8F657}"/>
              </a:ext>
            </a:extLst>
          </p:cNvPr>
          <p:cNvSpPr txBox="1"/>
          <p:nvPr/>
        </p:nvSpPr>
        <p:spPr>
          <a:xfrm>
            <a:off x="9889888" y="6033316"/>
            <a:ext cx="3225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chemeClr val="bg1"/>
                </a:solidFill>
              </a:rPr>
              <a:t>Data Analysis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15083A-5876-F647-DFD7-44459C20936B}"/>
              </a:ext>
            </a:extLst>
          </p:cNvPr>
          <p:cNvSpPr txBox="1"/>
          <p:nvPr/>
        </p:nvSpPr>
        <p:spPr>
          <a:xfrm>
            <a:off x="11756593" y="7828620"/>
            <a:ext cx="1942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chemeClr val="bg1"/>
                </a:solidFill>
              </a:rPr>
              <a:t>Insights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D67193-78DC-9074-CB4E-B1695C00D2F5}"/>
              </a:ext>
            </a:extLst>
          </p:cNvPr>
          <p:cNvSpPr txBox="1"/>
          <p:nvPr/>
        </p:nvSpPr>
        <p:spPr>
          <a:xfrm>
            <a:off x="4453877" y="1228602"/>
            <a:ext cx="4459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solidFill>
                  <a:schemeClr val="bg1"/>
                </a:solidFill>
              </a:rPr>
              <a:t>Data Exploration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969C8-821C-B3CE-80CB-32A2082146A1}"/>
              </a:ext>
            </a:extLst>
          </p:cNvPr>
          <p:cNvSpPr txBox="1"/>
          <p:nvPr/>
        </p:nvSpPr>
        <p:spPr>
          <a:xfrm>
            <a:off x="1601563" y="5000824"/>
            <a:ext cx="4636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Black" panose="020F0502020204030204" pitchFamily="18" charset="0"/>
              </a:rPr>
              <a:t>16 Unique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29A50B-67E2-16DF-88BA-73978FCC54BF}"/>
              </a:ext>
            </a:extLst>
          </p:cNvPr>
          <p:cNvSpPr txBox="1"/>
          <p:nvPr/>
        </p:nvSpPr>
        <p:spPr>
          <a:xfrm>
            <a:off x="7272183" y="3969773"/>
            <a:ext cx="36984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There are 1897 reactions to the most popular category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349FD7-1621-DCD0-1F5B-76480D1C6358}"/>
              </a:ext>
            </a:extLst>
          </p:cNvPr>
          <p:cNvSpPr txBox="1"/>
          <p:nvPr/>
        </p:nvSpPr>
        <p:spPr>
          <a:xfrm>
            <a:off x="11506200" y="4604891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January is the month with </a:t>
            </a:r>
          </a:p>
          <a:p>
            <a:r>
              <a:rPr lang="en-US" sz="3200" dirty="0">
                <a:latin typeface="Amasis MT Pro Black" panose="02040A04050005020304" pitchFamily="18" charset="0"/>
              </a:rPr>
              <a:t>the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B763138-60BB-3E2F-C368-52A54AE4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152" y="2023501"/>
            <a:ext cx="10597685" cy="63698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BE17789-046E-47E1-BCFF-37E6836C8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365" y="1841167"/>
            <a:ext cx="5974598" cy="58404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E00584-794C-1E15-4888-D7CA883A9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781697"/>
            <a:ext cx="779136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294</Words>
  <Application>Microsoft Office PowerPoint</Application>
  <PresentationFormat>Custom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Amasis MT Pro Black</vt:lpstr>
      <vt:lpstr>Arial</vt:lpstr>
      <vt:lpstr>Graphik Regular</vt:lpstr>
      <vt:lpstr>Clear Sans Regular Bold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 Sethibe</cp:lastModifiedBy>
  <cp:revision>11</cp:revision>
  <dcterms:created xsi:type="dcterms:W3CDTF">2006-08-16T00:00:00Z</dcterms:created>
  <dcterms:modified xsi:type="dcterms:W3CDTF">2023-11-06T12:01:50Z</dcterms:modified>
  <dc:identifier>DAEhDyfaYKE</dc:identifier>
</cp:coreProperties>
</file>